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67"/>
  </p:normalViewPr>
  <p:slideViewPr>
    <p:cSldViewPr snapToGrid="0" snapToObjects="1">
      <p:cViewPr varScale="1">
        <p:scale>
          <a:sx n="97" d="100"/>
          <a:sy n="97" d="100"/>
        </p:scale>
        <p:origin x="240" y="20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E205F9-01B0-7149-9667-D29065A27A90}" type="datetimeFigureOut">
              <a:rPr lang="en-US" smtClean="0"/>
              <a:t>6/3/26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29F513-B621-9342-846E-A31CBCAEA00C}" type="slidenum">
              <a:rPr lang="en-US" smtClean="0"/>
              <a:t>‹#›</a:t>
            </a:fld>
            <a:endParaRPr lang="en-US"/>
          </a:p>
        </p:txBody>
      </p:sp>
    </p:spTree>
    <p:extLst>
      <p:ext uri="{BB962C8B-B14F-4D97-AF65-F5344CB8AC3E}">
        <p14:creationId xmlns:p14="http://schemas.microsoft.com/office/powerpoint/2010/main" val="1746517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My name is Niccolò Meneghetti.</a:t>
            </a:r>
          </a:p>
          <a:p>
            <a:r>
              <a:rPr lang="en-US" dirty="0"/>
              <a:t>Today, I will present our paper: "Variational Inference for De Finetti Logic"</a:t>
            </a:r>
          </a:p>
          <a:p>
            <a:r>
              <a:rPr lang="en-US" dirty="0"/>
              <a:t>This is joint work with my PhD students Sami Hadouaj and Ouael Ben Amara, who unfortunately could not be here today.</a:t>
            </a:r>
          </a:p>
        </p:txBody>
      </p:sp>
      <p:sp>
        <p:nvSpPr>
          <p:cNvPr id="4" name="Slide Number Placeholder 3"/>
          <p:cNvSpPr>
            <a:spLocks noGrp="1"/>
          </p:cNvSpPr>
          <p:nvPr>
            <p:ph type="sldNum" sz="quarter" idx="5"/>
          </p:nvPr>
        </p:nvSpPr>
        <p:spPr/>
        <p:txBody>
          <a:bodyPr/>
          <a:lstStyle/>
          <a:p>
            <a:fld id="{C429F513-B621-9342-846E-A31CBCAEA00C}" type="slidenum">
              <a:rPr lang="en-US" smtClean="0"/>
              <a:t>1</a:t>
            </a:fld>
            <a:endParaRPr lang="en-US"/>
          </a:p>
        </p:txBody>
      </p:sp>
    </p:spTree>
    <p:extLst>
      <p:ext uri="{BB962C8B-B14F-4D97-AF65-F5344CB8AC3E}">
        <p14:creationId xmlns:p14="http://schemas.microsoft.com/office/powerpoint/2010/main" val="1955955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approach is to compute the posterior distribution of the urns, conditioned on the De Finetti Logic constraints.</a:t>
            </a:r>
          </a:p>
          <a:p>
            <a:r>
              <a:rPr lang="en-US" dirty="0"/>
              <a:t>If we do this, then the posterior turns out to be a mixture of parallel Pólya urns.</a:t>
            </a:r>
          </a:p>
          <a:p>
            <a:endParaRPr lang="en-US" dirty="0"/>
          </a:p>
          <a:p>
            <a:r>
              <a:rPr lang="en-US" dirty="0"/>
              <a:t>To see why, consider any sequence of draws that satisfies all the constraints. We can construct such a sequence by choosing, for each day, one outcome that satisfies the corresponding constraint.</a:t>
            </a:r>
          </a:p>
          <a:p>
            <a:r>
              <a:rPr lang="en-US" dirty="0"/>
              <a:t>We call such a sequence of outcomes a POSSIBLE WORLD.</a:t>
            </a:r>
          </a:p>
          <a:p>
            <a:endParaRPr lang="en-US" dirty="0"/>
          </a:p>
          <a:p>
            <a:r>
              <a:rPr lang="en-US" dirty="0"/>
              <a:t>For example, one possible world satisfying the constraints is the following: on Monday and Wednesday, Ada was vigilant and Bob was distracted; on Tuesday, Bob was vigilant and Ada was distracted; and on Thursday, both Ada and Bob were distracted.</a:t>
            </a:r>
          </a:p>
          <a:p>
            <a:endParaRPr lang="en-US" dirty="0"/>
          </a:p>
          <a:p>
            <a:r>
              <a:rPr lang="en-US" dirty="0"/>
              <a:t>Of course, there may be many possible worlds. In this example, there are 16.</a:t>
            </a:r>
          </a:p>
          <a:p>
            <a:r>
              <a:rPr lang="en-US" dirty="0"/>
              <a:t>For each possible world, we can compute its likelihood under the prior distribution of the initial parallel Pólya urn model, as well as the resulting urn configuration after observing that world, for instance on Friday.</a:t>
            </a:r>
          </a:p>
          <a:p>
            <a:endParaRPr lang="en-US" dirty="0"/>
          </a:p>
          <a:p>
            <a:r>
              <a:rPr lang="en-US" dirty="0"/>
              <a:t>Therefore, the posterior distribution can be written as a mixture of parallel Pólya urns, with one mixture component for each possible world.</a:t>
            </a:r>
          </a:p>
          <a:p>
            <a:endParaRPr lang="en-US" dirty="0"/>
          </a:p>
          <a:p>
            <a:r>
              <a:rPr lang="en-US" dirty="0"/>
              <a:t>This is great. However, it is still not clear what information is actually encoded in this posterior distribution?</a:t>
            </a:r>
          </a:p>
        </p:txBody>
      </p:sp>
      <p:sp>
        <p:nvSpPr>
          <p:cNvPr id="4" name="Slide Number Placeholder 3"/>
          <p:cNvSpPr>
            <a:spLocks noGrp="1"/>
          </p:cNvSpPr>
          <p:nvPr>
            <p:ph type="sldNum" sz="quarter" idx="5"/>
          </p:nvPr>
        </p:nvSpPr>
        <p:spPr/>
        <p:txBody>
          <a:bodyPr/>
          <a:lstStyle/>
          <a:p>
            <a:fld id="{C429F513-B621-9342-846E-A31CBCAEA00C}" type="slidenum">
              <a:rPr lang="en-US" smtClean="0"/>
              <a:t>10</a:t>
            </a:fld>
            <a:endParaRPr lang="en-US"/>
          </a:p>
        </p:txBody>
      </p:sp>
    </p:spTree>
    <p:extLst>
      <p:ext uri="{BB962C8B-B14F-4D97-AF65-F5344CB8AC3E}">
        <p14:creationId xmlns:p14="http://schemas.microsoft.com/office/powerpoint/2010/main" val="92327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understand this better, we need to introduce a bit of notation.</a:t>
            </a:r>
          </a:p>
          <a:p>
            <a:r>
              <a:rPr lang="en-US" dirty="0"/>
              <a:t>Suppose we keep drawing balls from a standard Pólya urn, and we track the empirical fraction of green and red balls among all the draws observed so far.</a:t>
            </a:r>
          </a:p>
          <a:p>
            <a:endParaRPr lang="en-US" dirty="0"/>
          </a:p>
          <a:p>
            <a:r>
              <a:rPr lang="en-US" dirty="0"/>
              <a:t>On the slide, we denote these two quantities by </a:t>
            </a:r>
            <a:r>
              <a:rPr lang="en-US" dirty="0" err="1"/>
              <a:t>theta_g</a:t>
            </a:r>
            <a:r>
              <a:rPr lang="en-US" dirty="0"/>
              <a:t> and </a:t>
            </a:r>
            <a:r>
              <a:rPr lang="en-US" dirty="0" err="1"/>
              <a:t>theta_r</a:t>
            </a:r>
            <a:r>
              <a:rPr lang="en-US" dirty="0"/>
              <a:t>.</a:t>
            </a:r>
          </a:p>
          <a:p>
            <a:endParaRPr lang="en-US" dirty="0"/>
          </a:p>
          <a:p>
            <a:r>
              <a:rPr lang="en-US" dirty="0"/>
              <a:t>A classical property of the Pólya urn is that, in the limit, these fractions converge to a random vector distributed according to a Dirichlet distribution, that uses as concentration parameter the initial number of green and red balls present in the urn.</a:t>
            </a:r>
          </a:p>
          <a:p>
            <a:endParaRPr lang="en-US" dirty="0"/>
          </a:p>
          <a:p>
            <a:r>
              <a:rPr lang="en-US" dirty="0"/>
              <a:t>So we can view a Pólya urn as implicitly defining a distribution over the long-run frequencies of its possible outcomes. Equivalently, we can view it as implicitly defining a Dirichlet distribution.</a:t>
            </a:r>
          </a:p>
          <a:p>
            <a:endParaRPr lang="en-US" dirty="0"/>
          </a:p>
          <a:p>
            <a:r>
              <a:rPr lang="en-US" dirty="0"/>
              <a:t>Now let us combine the two observations we have made so far.</a:t>
            </a:r>
          </a:p>
          <a:p>
            <a:r>
              <a:rPr lang="en-US" dirty="0"/>
              <a:t>First, the posterior distribution of a De Finetti Logic theory is a mixture of parallel Pólya urns.</a:t>
            </a:r>
          </a:p>
          <a:p>
            <a:endParaRPr lang="en-US" dirty="0"/>
          </a:p>
          <a:p>
            <a:r>
              <a:rPr lang="en-US" dirty="0"/>
              <a:t>Second, each Pólya urn corresponds to a Dirichlet distribution over long-run outcome frequencies.</a:t>
            </a:r>
          </a:p>
          <a:p>
            <a:endParaRPr lang="en-US" dirty="0"/>
          </a:p>
          <a:p>
            <a:r>
              <a:rPr lang="en-US" dirty="0"/>
              <a:t>It follows that the posterior distribution induced by a De Finetti Logic theory can be represented as a mixture of products of Dirichlet distributions.</a:t>
            </a:r>
          </a:p>
          <a:p>
            <a:endParaRPr lang="en-US" dirty="0"/>
          </a:p>
          <a:p>
            <a:r>
              <a:rPr lang="en-US" dirty="0"/>
              <a:t>In this representation, each mixture component corresponds to one possible world, and each product contains one Dirichlet distribution for each urn in the parallel Pólya urn.</a:t>
            </a:r>
          </a:p>
          <a:p>
            <a:endParaRPr lang="en-US" dirty="0"/>
          </a:p>
        </p:txBody>
      </p:sp>
      <p:sp>
        <p:nvSpPr>
          <p:cNvPr id="4" name="Slide Number Placeholder 3"/>
          <p:cNvSpPr>
            <a:spLocks noGrp="1"/>
          </p:cNvSpPr>
          <p:nvPr>
            <p:ph type="sldNum" sz="quarter" idx="5"/>
          </p:nvPr>
        </p:nvSpPr>
        <p:spPr/>
        <p:txBody>
          <a:bodyPr/>
          <a:lstStyle/>
          <a:p>
            <a:fld id="{C429F513-B621-9342-846E-A31CBCAEA00C}" type="slidenum">
              <a:rPr lang="en-US" smtClean="0"/>
              <a:t>11</a:t>
            </a:fld>
            <a:endParaRPr lang="en-US"/>
          </a:p>
        </p:txBody>
      </p:sp>
    </p:spTree>
    <p:extLst>
      <p:ext uri="{BB962C8B-B14F-4D97-AF65-F5344CB8AC3E}">
        <p14:creationId xmlns:p14="http://schemas.microsoft.com/office/powerpoint/2010/main" val="1544986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understand this better, we need to introduce a bit of notation.</a:t>
            </a:r>
          </a:p>
          <a:p>
            <a:r>
              <a:rPr lang="en-US" dirty="0"/>
              <a:t>Suppose we keep drawing balls from a standard Pólya urn, and we track the empirical fraction of green and red balls among all the draws observed so far.</a:t>
            </a:r>
          </a:p>
          <a:p>
            <a:endParaRPr lang="en-US" dirty="0"/>
          </a:p>
          <a:p>
            <a:r>
              <a:rPr lang="en-US" dirty="0"/>
              <a:t>On the slide, we denote these two quantities by </a:t>
            </a:r>
            <a:r>
              <a:rPr lang="en-US" dirty="0" err="1"/>
              <a:t>theta_g</a:t>
            </a:r>
            <a:r>
              <a:rPr lang="en-US" dirty="0"/>
              <a:t> and </a:t>
            </a:r>
            <a:r>
              <a:rPr lang="en-US" dirty="0" err="1"/>
              <a:t>theta_r</a:t>
            </a:r>
            <a:r>
              <a:rPr lang="en-US" dirty="0"/>
              <a:t>.</a:t>
            </a:r>
          </a:p>
          <a:p>
            <a:endParaRPr lang="en-US" dirty="0"/>
          </a:p>
          <a:p>
            <a:r>
              <a:rPr lang="en-US" dirty="0"/>
              <a:t>A classical property of the Pólya urn is that, in the limit, these fractions converge to a random vector distributed according to a Dirichlet distribution, that uses as concentration parameter the initial number of green and red balls present in the urn.</a:t>
            </a:r>
          </a:p>
          <a:p>
            <a:endParaRPr lang="en-US" dirty="0"/>
          </a:p>
          <a:p>
            <a:r>
              <a:rPr lang="en-US" dirty="0"/>
              <a:t>So we can view a Pólya urn as implicitly defining a distribution over the long-run frequencies of its possible outcomes. Equivalently, we can view it as implicitly defining a Dirichlet distribution.</a:t>
            </a:r>
          </a:p>
          <a:p>
            <a:endParaRPr lang="en-US" dirty="0"/>
          </a:p>
          <a:p>
            <a:r>
              <a:rPr lang="en-US" dirty="0"/>
              <a:t>Now let us combine the two observations we have made so far.</a:t>
            </a:r>
          </a:p>
          <a:p>
            <a:r>
              <a:rPr lang="en-US" dirty="0"/>
              <a:t>First, the posterior distribution of a De Finetti Logic theory is a mixture of parallel Pólya urns.</a:t>
            </a:r>
          </a:p>
          <a:p>
            <a:endParaRPr lang="en-US" dirty="0"/>
          </a:p>
          <a:p>
            <a:r>
              <a:rPr lang="en-US" dirty="0"/>
              <a:t>Second, each Pólya urn corresponds to a Dirichlet distribution over long-run outcome frequencies.</a:t>
            </a:r>
          </a:p>
          <a:p>
            <a:endParaRPr lang="en-US" dirty="0"/>
          </a:p>
          <a:p>
            <a:r>
              <a:rPr lang="en-US" dirty="0"/>
              <a:t>It follows that the posterior distribution induced by a De Finetti Logic theory can be represented as a mixture of products of Dirichlet distributions.</a:t>
            </a:r>
          </a:p>
          <a:p>
            <a:endParaRPr lang="en-US" dirty="0"/>
          </a:p>
          <a:p>
            <a:r>
              <a:rPr lang="en-US" dirty="0"/>
              <a:t>In this representation, each mixture component corresponds to one possible world, and each product contains one Dirichlet distribution for each urn in the parallel Pólya urn.</a:t>
            </a:r>
          </a:p>
          <a:p>
            <a:endParaRPr lang="en-US" dirty="0"/>
          </a:p>
        </p:txBody>
      </p:sp>
      <p:sp>
        <p:nvSpPr>
          <p:cNvPr id="4" name="Slide Number Placeholder 3"/>
          <p:cNvSpPr>
            <a:spLocks noGrp="1"/>
          </p:cNvSpPr>
          <p:nvPr>
            <p:ph type="sldNum" sz="quarter" idx="5"/>
          </p:nvPr>
        </p:nvSpPr>
        <p:spPr/>
        <p:txBody>
          <a:bodyPr/>
          <a:lstStyle/>
          <a:p>
            <a:fld id="{C429F513-B621-9342-846E-A31CBCAEA00C}" type="slidenum">
              <a:rPr lang="en-US" smtClean="0"/>
              <a:t>12</a:t>
            </a:fld>
            <a:endParaRPr lang="en-US"/>
          </a:p>
        </p:txBody>
      </p:sp>
    </p:spTree>
    <p:extLst>
      <p:ext uri="{BB962C8B-B14F-4D97-AF65-F5344CB8AC3E}">
        <p14:creationId xmlns:p14="http://schemas.microsoft.com/office/powerpoint/2010/main" val="2281814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us see what this posterior looks like.</a:t>
            </a:r>
          </a:p>
          <a:p>
            <a:endParaRPr lang="en-US" dirty="0"/>
          </a:p>
          <a:p>
            <a:r>
              <a:rPr lang="en-US" dirty="0"/>
              <a:t>This plot shows the posterior distribution induced by the first three constraints in our De Finetti Logic theory: the constraints stating that, in each of the first three rounds, exactly one pilot is vigilant and the other is not.</a:t>
            </a:r>
          </a:p>
          <a:p>
            <a:endParaRPr lang="en-US" dirty="0"/>
          </a:p>
          <a:p>
            <a:r>
              <a:rPr lang="en-US" dirty="0"/>
              <a:t>There are three important takeaways from this plot.</a:t>
            </a:r>
          </a:p>
          <a:p>
            <a:endParaRPr lang="en-US" dirty="0"/>
          </a:p>
          <a:p>
            <a:r>
              <a:rPr lang="en-US" dirty="0"/>
              <a:t>First, we learn the ability to encode a set of Boolean constraints into a smooth continuous differentiable density surface</a:t>
            </a:r>
          </a:p>
          <a:p>
            <a:endParaRPr lang="en-US" dirty="0"/>
          </a:p>
          <a:p>
            <a:r>
              <a:rPr lang="en-US" dirty="0"/>
              <a:t>Second, even though the two Pólya urns are independent in the prior distribution, they are clearly not independent in the posterior distribution. Conditioning on shared logical constraints introduces statistical dependence between them.</a:t>
            </a:r>
          </a:p>
          <a:p>
            <a:endParaRPr lang="en-US" dirty="0"/>
          </a:p>
          <a:p>
            <a:r>
              <a:rPr lang="en-US" dirty="0"/>
              <a:t>Third, a De Finetti Logic theory can naturally encode a multimodal posterior distribution. </a:t>
            </a:r>
          </a:p>
          <a:p>
            <a:endParaRPr lang="en-US" dirty="0"/>
          </a:p>
          <a:p>
            <a:r>
              <a:rPr lang="en-US" dirty="0"/>
              <a:t>This is important because it means that the posterior may contain several distinct explanations of the observed constraints, rather than concentrating around a single mode.</a:t>
            </a:r>
          </a:p>
          <a:p>
            <a:endParaRPr lang="en-US" dirty="0"/>
          </a:p>
        </p:txBody>
      </p:sp>
      <p:sp>
        <p:nvSpPr>
          <p:cNvPr id="4" name="Slide Number Placeholder 3"/>
          <p:cNvSpPr>
            <a:spLocks noGrp="1"/>
          </p:cNvSpPr>
          <p:nvPr>
            <p:ph type="sldNum" sz="quarter" idx="5"/>
          </p:nvPr>
        </p:nvSpPr>
        <p:spPr/>
        <p:txBody>
          <a:bodyPr/>
          <a:lstStyle/>
          <a:p>
            <a:fld id="{C429F513-B621-9342-846E-A31CBCAEA00C}" type="slidenum">
              <a:rPr lang="en-US" smtClean="0"/>
              <a:t>13</a:t>
            </a:fld>
            <a:endParaRPr lang="en-US"/>
          </a:p>
        </p:txBody>
      </p:sp>
    </p:spTree>
    <p:extLst>
      <p:ext uri="{BB962C8B-B14F-4D97-AF65-F5344CB8AC3E}">
        <p14:creationId xmlns:p14="http://schemas.microsoft.com/office/powerpoint/2010/main" val="428535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 us add the last constraint: the one stating that, on Thursday, Ada is as vigilant as Bob.</a:t>
            </a:r>
          </a:p>
          <a:p>
            <a:endParaRPr lang="en-US" dirty="0"/>
          </a:p>
          <a:p>
            <a:r>
              <a:rPr lang="en-US" dirty="0"/>
              <a:t>As you can see, this changes the posterior distribution quite substantially. The distribution collapses to a single dominant mode: the one in which Ada is likely to be vigilant and Bob is likely to be sleepy.</a:t>
            </a:r>
          </a:p>
          <a:p>
            <a:endParaRPr lang="en-US" dirty="0"/>
          </a:p>
          <a:p>
            <a:r>
              <a:rPr lang="en-US" dirty="0"/>
              <a:t>This happens because the last constraint changes how we interpret the first three constraints. Earlier, we only knew that exactly one of the two pilots was vigilant, but we did not know which one. The Thursday constraint provides additional evidence that makes one explanation more plausible than the others.</a:t>
            </a:r>
          </a:p>
          <a:p>
            <a:endParaRPr lang="en-US" dirty="0"/>
          </a:p>
          <a:p>
            <a:r>
              <a:rPr lang="en-US" dirty="0"/>
              <a:t>The key takeaway is that De Finetti Logic theories support a form of probabilistic modus ponens: logical constraints can propagate information and revise our beliefs about the latent behavior of the urns.</a:t>
            </a:r>
          </a:p>
          <a:p>
            <a:endParaRPr lang="en-US" dirty="0"/>
          </a:p>
          <a:p>
            <a:endParaRPr lang="en-US" dirty="0"/>
          </a:p>
        </p:txBody>
      </p:sp>
      <p:sp>
        <p:nvSpPr>
          <p:cNvPr id="4" name="Slide Number Placeholder 3"/>
          <p:cNvSpPr>
            <a:spLocks noGrp="1"/>
          </p:cNvSpPr>
          <p:nvPr>
            <p:ph type="sldNum" sz="quarter" idx="5"/>
          </p:nvPr>
        </p:nvSpPr>
        <p:spPr/>
        <p:txBody>
          <a:bodyPr/>
          <a:lstStyle/>
          <a:p>
            <a:fld id="{C429F513-B621-9342-846E-A31CBCAEA00C}" type="slidenum">
              <a:rPr lang="en-US" smtClean="0"/>
              <a:t>14</a:t>
            </a:fld>
            <a:endParaRPr lang="en-US"/>
          </a:p>
        </p:txBody>
      </p:sp>
    </p:spTree>
    <p:extLst>
      <p:ext uri="{BB962C8B-B14F-4D97-AF65-F5344CB8AC3E}">
        <p14:creationId xmlns:p14="http://schemas.microsoft.com/office/powerpoint/2010/main" val="230857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Beyond toy examples, in the paper we show that this language can represent complex NLP models, including latent Dirichlet allocation, or LDA.</a:t>
            </a:r>
          </a:p>
          <a:p>
            <a:endParaRPr lang="en-US" dirty="0"/>
          </a:p>
          <a:p>
            <a:r>
              <a:rPr lang="en-US" dirty="0"/>
              <a:t>LDA is a topic model that decomposes a large text corpus into a mixture of latent topics.</a:t>
            </a:r>
          </a:p>
          <a:p>
            <a:r>
              <a:rPr lang="en-US" dirty="0"/>
              <a:t>The De Finetti Logic representation of LDA is extremely large: it contains millions of urns and billions of constraints.</a:t>
            </a:r>
          </a:p>
          <a:p>
            <a:endParaRPr lang="en-US" dirty="0"/>
          </a:p>
          <a:p>
            <a:r>
              <a:rPr lang="en-US" dirty="0"/>
              <a:t>As a result, the number of possible worlds is astronomically large, making exact inference impractical.</a:t>
            </a:r>
          </a:p>
          <a:p>
            <a:endParaRPr lang="en-US" dirty="0"/>
          </a:p>
        </p:txBody>
      </p:sp>
      <p:sp>
        <p:nvSpPr>
          <p:cNvPr id="4" name="Slide Number Placeholder 3"/>
          <p:cNvSpPr>
            <a:spLocks noGrp="1"/>
          </p:cNvSpPr>
          <p:nvPr>
            <p:ph type="sldNum" sz="quarter" idx="5"/>
          </p:nvPr>
        </p:nvSpPr>
        <p:spPr/>
        <p:txBody>
          <a:bodyPr/>
          <a:lstStyle/>
          <a:p>
            <a:fld id="{C429F513-B621-9342-846E-A31CBCAEA00C}" type="slidenum">
              <a:rPr lang="en-US" smtClean="0"/>
              <a:t>15</a:t>
            </a:fld>
            <a:endParaRPr lang="en-US"/>
          </a:p>
        </p:txBody>
      </p:sp>
    </p:spTree>
    <p:extLst>
      <p:ext uri="{BB962C8B-B14F-4D97-AF65-F5344CB8AC3E}">
        <p14:creationId xmlns:p14="http://schemas.microsoft.com/office/powerpoint/2010/main" val="39767997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contribution of the paper is a general-purpose variational inference method for De Finetti Logic.</a:t>
            </a:r>
          </a:p>
          <a:p>
            <a:r>
              <a:rPr lang="en-US" dirty="0"/>
              <a:t>This method enables approximate inference over very large-scale DFL theories, where exact inference is computationally infeasible.</a:t>
            </a:r>
          </a:p>
        </p:txBody>
      </p:sp>
      <p:sp>
        <p:nvSpPr>
          <p:cNvPr id="4" name="Slide Number Placeholder 3"/>
          <p:cNvSpPr>
            <a:spLocks noGrp="1"/>
          </p:cNvSpPr>
          <p:nvPr>
            <p:ph type="sldNum" sz="quarter" idx="5"/>
          </p:nvPr>
        </p:nvSpPr>
        <p:spPr/>
        <p:txBody>
          <a:bodyPr/>
          <a:lstStyle/>
          <a:p>
            <a:fld id="{C429F513-B621-9342-846E-A31CBCAEA00C}" type="slidenum">
              <a:rPr lang="en-US" smtClean="0"/>
              <a:t>16</a:t>
            </a:fld>
            <a:endParaRPr lang="en-US"/>
          </a:p>
        </p:txBody>
      </p:sp>
    </p:spTree>
    <p:extLst>
      <p:ext uri="{BB962C8B-B14F-4D97-AF65-F5344CB8AC3E}">
        <p14:creationId xmlns:p14="http://schemas.microsoft.com/office/powerpoint/2010/main" val="2194265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any De Finetti Logic theory, our framework constructs a tailored family of candidate variational distributions, which we denote by Q, to approximate the true posterior.</a:t>
            </a:r>
          </a:p>
          <a:p>
            <a:endParaRPr lang="en-US" dirty="0"/>
          </a:p>
          <a:p>
            <a:r>
              <a:rPr lang="en-US" dirty="0"/>
              <a:t>A specific approximation is then selected by tuning the parameters of Q to minimize the KL divergence between the variational distribution and the true posterior. As in standard variational inference, this is done by maximizing the evidence lower bound, or ELBO.</a:t>
            </a:r>
          </a:p>
          <a:p>
            <a:endParaRPr lang="en-US" dirty="0"/>
          </a:p>
          <a:p>
            <a:r>
              <a:rPr lang="en-US" dirty="0"/>
              <a:t>The variational family Q is designed to factorize more efficiently than the true posterior distribution. This comes at the cost of reduced expressivity, which we compensate for by introducing a larger number of variational parameters.</a:t>
            </a:r>
          </a:p>
        </p:txBody>
      </p:sp>
      <p:sp>
        <p:nvSpPr>
          <p:cNvPr id="4" name="Slide Number Placeholder 3"/>
          <p:cNvSpPr>
            <a:spLocks noGrp="1"/>
          </p:cNvSpPr>
          <p:nvPr>
            <p:ph type="sldNum" sz="quarter" idx="5"/>
          </p:nvPr>
        </p:nvSpPr>
        <p:spPr/>
        <p:txBody>
          <a:bodyPr/>
          <a:lstStyle/>
          <a:p>
            <a:fld id="{C429F513-B621-9342-846E-A31CBCAEA00C}" type="slidenum">
              <a:rPr lang="en-US" smtClean="0"/>
              <a:t>17</a:t>
            </a:fld>
            <a:endParaRPr lang="en-US"/>
          </a:p>
        </p:txBody>
      </p:sp>
    </p:spTree>
    <p:extLst>
      <p:ext uri="{BB962C8B-B14F-4D97-AF65-F5344CB8AC3E}">
        <p14:creationId xmlns:p14="http://schemas.microsoft.com/office/powerpoint/2010/main" val="3417309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of all, what is De Finetti Logic?</a:t>
            </a:r>
          </a:p>
          <a:p>
            <a:endParaRPr lang="en-US" dirty="0"/>
          </a:p>
          <a:p>
            <a:r>
              <a:rPr lang="en-US" dirty="0"/>
              <a:t>De Finetti Logic is a simple probabilistic programming language that we can use to express probabilistic models in the form of sets of symbolic relational constraints.</a:t>
            </a:r>
          </a:p>
          <a:p>
            <a:endParaRPr lang="en-US" dirty="0"/>
          </a:p>
          <a:p>
            <a:r>
              <a:rPr lang="en-US" dirty="0"/>
              <a:t>Why would we want to do so?</a:t>
            </a:r>
          </a:p>
          <a:p>
            <a:endParaRPr lang="en-US" dirty="0"/>
          </a:p>
          <a:p>
            <a:r>
              <a:rPr lang="en-US" dirty="0"/>
              <a:t>As it was pointed out in the PODS keynote, it is really time for database systems to start treating probabilistic models as first-class citizens; that is, objects that can be queried, analyzed, and manipulated directly.</a:t>
            </a:r>
          </a:p>
          <a:p>
            <a:endParaRPr lang="en-US" dirty="0"/>
          </a:p>
          <a:p>
            <a:r>
              <a:rPr lang="en-US" dirty="0"/>
              <a:t>Since Database systems already understand relational constraints really well, it makes sense to use this language to express probabilistic models.</a:t>
            </a:r>
          </a:p>
        </p:txBody>
      </p:sp>
      <p:sp>
        <p:nvSpPr>
          <p:cNvPr id="4" name="Slide Number Placeholder 3"/>
          <p:cNvSpPr>
            <a:spLocks noGrp="1"/>
          </p:cNvSpPr>
          <p:nvPr>
            <p:ph type="sldNum" sz="quarter" idx="5"/>
          </p:nvPr>
        </p:nvSpPr>
        <p:spPr/>
        <p:txBody>
          <a:bodyPr/>
          <a:lstStyle/>
          <a:p>
            <a:fld id="{C429F513-B621-9342-846E-A31CBCAEA00C}" type="slidenum">
              <a:rPr lang="en-US" smtClean="0"/>
              <a:t>2</a:t>
            </a:fld>
            <a:endParaRPr lang="en-US"/>
          </a:p>
        </p:txBody>
      </p:sp>
    </p:spTree>
    <p:extLst>
      <p:ext uri="{BB962C8B-B14F-4D97-AF65-F5344CB8AC3E}">
        <p14:creationId xmlns:p14="http://schemas.microsoft.com/office/powerpoint/2010/main" val="3868424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of all, what is De Finetti Logic?</a:t>
            </a:r>
          </a:p>
          <a:p>
            <a:endParaRPr lang="en-US" dirty="0"/>
          </a:p>
          <a:p>
            <a:r>
              <a:rPr lang="en-US" dirty="0"/>
              <a:t>De Finetti Logic is a simple probabilistic programming language that we can use to express probabilistic models in the form of sets of symbolic relational constraints.</a:t>
            </a:r>
          </a:p>
          <a:p>
            <a:endParaRPr lang="en-US" dirty="0"/>
          </a:p>
          <a:p>
            <a:r>
              <a:rPr lang="en-US" dirty="0"/>
              <a:t>Why would we want to do so?</a:t>
            </a:r>
          </a:p>
          <a:p>
            <a:endParaRPr lang="en-US" dirty="0"/>
          </a:p>
          <a:p>
            <a:r>
              <a:rPr lang="en-US" dirty="0"/>
              <a:t>As it was pointed out in the PODS keynote, it is really time for database systems to start treating probabilistic models as first-class citizens; that is, objects that can be queried, analyzed, and manipulated directly.</a:t>
            </a:r>
          </a:p>
          <a:p>
            <a:endParaRPr lang="en-US" dirty="0"/>
          </a:p>
          <a:p>
            <a:r>
              <a:rPr lang="en-US" dirty="0"/>
              <a:t>Since Database systems already understand relational constraints really well, it makes sense to use this language to express probabilistic models.</a:t>
            </a:r>
          </a:p>
        </p:txBody>
      </p:sp>
      <p:sp>
        <p:nvSpPr>
          <p:cNvPr id="4" name="Slide Number Placeholder 3"/>
          <p:cNvSpPr>
            <a:spLocks noGrp="1"/>
          </p:cNvSpPr>
          <p:nvPr>
            <p:ph type="sldNum" sz="quarter" idx="5"/>
          </p:nvPr>
        </p:nvSpPr>
        <p:spPr/>
        <p:txBody>
          <a:bodyPr/>
          <a:lstStyle/>
          <a:p>
            <a:fld id="{C429F513-B621-9342-846E-A31CBCAEA00C}" type="slidenum">
              <a:rPr lang="en-US" smtClean="0"/>
              <a:t>3</a:t>
            </a:fld>
            <a:endParaRPr lang="en-US"/>
          </a:p>
        </p:txBody>
      </p:sp>
    </p:spTree>
    <p:extLst>
      <p:ext uri="{BB962C8B-B14F-4D97-AF65-F5344CB8AC3E}">
        <p14:creationId xmlns:p14="http://schemas.microsoft.com/office/powerpoint/2010/main" val="1615913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basic building block of a De Finetti Logic program is a simple statistical model called a Pólya urn. You can think of it as a physical urn containing balls of different colors — say, green and red — from which we repeatedly draw at random.</a:t>
            </a:r>
          </a:p>
          <a:p>
            <a:r>
              <a:rPr lang="en-US" dirty="0"/>
              <a:t>What makes a Pólya urn special is its reinsertion rule: Whenever we draw a ball of some color, we must put it back together with an additional ball of the same color.</a:t>
            </a:r>
          </a:p>
          <a:p>
            <a:r>
              <a:rPr lang="en-US" dirty="0"/>
              <a:t>Therefore, the number of balls in the urn keeps increasing: if we draw a green ball, the urn gains another green ball. If we draw a red ball, the urn gains another red ball.</a:t>
            </a:r>
          </a:p>
          <a:p>
            <a:r>
              <a:rPr lang="en-US" dirty="0"/>
              <a:t>This rule captures self-reinforcing dynamics: the more often we have drawn a certain color in the past, the more likely we are to draw it again in the future.</a:t>
            </a:r>
          </a:p>
          <a:p>
            <a:endParaRPr lang="en-US" dirty="0"/>
          </a:p>
          <a:p>
            <a:r>
              <a:rPr lang="en-US" dirty="0"/>
              <a:t>To make this concrete, we will use the Pólya urn to model the behavior of Ada, a fictional aircraft pilot. Ada can be in one of two states: VIGILANT, represented by a green ball or DISTRACTED, represented by a red ball.</a:t>
            </a:r>
          </a:p>
          <a:p>
            <a:r>
              <a:rPr lang="en-US" dirty="0"/>
              <a:t>Imagine that we observe Ada over a sequence of flights.</a:t>
            </a:r>
          </a:p>
          <a:p>
            <a:r>
              <a:rPr lang="en-US" dirty="0"/>
              <a:t>Whenever Ada is VIGILANT, we add a green ball to the urn. Whenever she is DISTRACTED, we add a red ball.</a:t>
            </a:r>
          </a:p>
          <a:p>
            <a:r>
              <a:rPr lang="en-US" dirty="0"/>
              <a:t>After observing some flights, we can use the resulting urn to predict Ada’s future behavior.</a:t>
            </a:r>
          </a:p>
        </p:txBody>
      </p:sp>
      <p:sp>
        <p:nvSpPr>
          <p:cNvPr id="4" name="Slide Number Placeholder 3"/>
          <p:cNvSpPr>
            <a:spLocks noGrp="1"/>
          </p:cNvSpPr>
          <p:nvPr>
            <p:ph type="sldNum" sz="quarter" idx="5"/>
          </p:nvPr>
        </p:nvSpPr>
        <p:spPr/>
        <p:txBody>
          <a:bodyPr/>
          <a:lstStyle/>
          <a:p>
            <a:fld id="{C429F513-B621-9342-846E-A31CBCAEA00C}" type="slidenum">
              <a:rPr lang="en-US" smtClean="0"/>
              <a:t>4</a:t>
            </a:fld>
            <a:endParaRPr lang="en-US"/>
          </a:p>
        </p:txBody>
      </p:sp>
    </p:spTree>
    <p:extLst>
      <p:ext uri="{BB962C8B-B14F-4D97-AF65-F5344CB8AC3E}">
        <p14:creationId xmlns:p14="http://schemas.microsoft.com/office/powerpoint/2010/main" val="74834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Pólya urn defines a probability distribution over sequences of observations of arbitrary length. </a:t>
            </a:r>
          </a:p>
          <a:p>
            <a:endParaRPr lang="en-US" dirty="0"/>
          </a:p>
          <a:p>
            <a:r>
              <a:rPr lang="en-US" dirty="0"/>
              <a:t>An interesting property of this distribution is that the probability of a sequence does not change if we permute the observations.</a:t>
            </a:r>
          </a:p>
          <a:p>
            <a:r>
              <a:rPr lang="en-US" dirty="0"/>
              <a:t>In other words, the probability of a sequence depends only on how many green and red balls appear in it, and not on their specific arrangement.</a:t>
            </a:r>
          </a:p>
          <a:p>
            <a:endParaRPr lang="en-US" dirty="0"/>
          </a:p>
          <a:p>
            <a:r>
              <a:rPr lang="en-US" dirty="0"/>
              <a:t>This property is called exchangeability. Please keep this term in mind, because it will become important later.</a:t>
            </a:r>
          </a:p>
          <a:p>
            <a:endParaRPr lang="en-US" dirty="0"/>
          </a:p>
          <a:p>
            <a:r>
              <a:rPr lang="en-US" dirty="0"/>
              <a:t>For now, let me restate that by construction the observations generated by a Pólya urn are not </a:t>
            </a:r>
            <a:r>
              <a:rPr lang="en-US" dirty="0" err="1"/>
              <a:t>pariwise</a:t>
            </a:r>
            <a:r>
              <a:rPr lang="en-US" dirty="0"/>
              <a:t> independent. </a:t>
            </a:r>
            <a:r>
              <a:rPr lang="en-US" dirty="0" err="1"/>
              <a:t>Threfore</a:t>
            </a:r>
            <a:r>
              <a:rPr lang="en-US" dirty="0"/>
              <a:t>, exchangeability does not imply pairwise independence.</a:t>
            </a:r>
          </a:p>
          <a:p>
            <a:endParaRPr lang="en-US" dirty="0"/>
          </a:p>
        </p:txBody>
      </p:sp>
      <p:sp>
        <p:nvSpPr>
          <p:cNvPr id="4" name="Slide Number Placeholder 3"/>
          <p:cNvSpPr>
            <a:spLocks noGrp="1"/>
          </p:cNvSpPr>
          <p:nvPr>
            <p:ph type="sldNum" sz="quarter" idx="5"/>
          </p:nvPr>
        </p:nvSpPr>
        <p:spPr/>
        <p:txBody>
          <a:bodyPr/>
          <a:lstStyle/>
          <a:p>
            <a:fld id="{C429F513-B621-9342-846E-A31CBCAEA00C}" type="slidenum">
              <a:rPr lang="en-US" smtClean="0"/>
              <a:t>5</a:t>
            </a:fld>
            <a:endParaRPr lang="en-US"/>
          </a:p>
        </p:txBody>
      </p:sp>
    </p:spTree>
    <p:extLst>
      <p:ext uri="{BB962C8B-B14F-4D97-AF65-F5344CB8AC3E}">
        <p14:creationId xmlns:p14="http://schemas.microsoft.com/office/powerpoint/2010/main" val="1627791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general, we can use as many Polya urns as we want. Suppose we have two pilots, Ada and Bob, and we want to track the attention level of both.</a:t>
            </a:r>
          </a:p>
          <a:p>
            <a:r>
              <a:rPr lang="en-US" dirty="0"/>
              <a:t>We can do this with a parallel Pólya urn, which consists of two independent Pólya urns, one urn for Ada and one urn for Bob.</a:t>
            </a:r>
          </a:p>
          <a:p>
            <a:r>
              <a:rPr lang="en-US" dirty="0"/>
              <a:t>At each extraction round, we draw one ball from each urn, and then update each urn according to the usual reinsertion rule.</a:t>
            </a:r>
          </a:p>
          <a:p>
            <a:r>
              <a:rPr lang="en-US" dirty="0"/>
              <a:t>So each round produces a joint observation about both pilots, with four possible </a:t>
            </a:r>
            <a:r>
              <a:rPr lang="en-US" dirty="0" err="1"/>
              <a:t>oucomes</a:t>
            </a:r>
            <a:r>
              <a:rPr lang="en-US" dirty="0"/>
              <a:t>:</a:t>
            </a:r>
          </a:p>
          <a:p>
            <a:endParaRPr lang="en-US" dirty="0"/>
          </a:p>
          <a:p>
            <a:r>
              <a:rPr lang="en-US" dirty="0"/>
              <a:t>both pilots are vigilant,</a:t>
            </a:r>
          </a:p>
          <a:p>
            <a:r>
              <a:rPr lang="en-US" dirty="0"/>
              <a:t>both pilots are sleepy,</a:t>
            </a:r>
          </a:p>
          <a:p>
            <a:r>
              <a:rPr lang="en-US" dirty="0"/>
              <a:t>Ada is vigilant and Bob is sleepy,</a:t>
            </a:r>
          </a:p>
          <a:p>
            <a:r>
              <a:rPr lang="en-US" dirty="0"/>
              <a:t>Ada is sleepy and Bob is vigilant.</a:t>
            </a:r>
          </a:p>
        </p:txBody>
      </p:sp>
      <p:sp>
        <p:nvSpPr>
          <p:cNvPr id="4" name="Slide Number Placeholder 3"/>
          <p:cNvSpPr>
            <a:spLocks noGrp="1"/>
          </p:cNvSpPr>
          <p:nvPr>
            <p:ph type="sldNum" sz="quarter" idx="5"/>
          </p:nvPr>
        </p:nvSpPr>
        <p:spPr/>
        <p:txBody>
          <a:bodyPr/>
          <a:lstStyle/>
          <a:p>
            <a:fld id="{C429F513-B621-9342-846E-A31CBCAEA00C}" type="slidenum">
              <a:rPr lang="en-US" smtClean="0"/>
              <a:t>6</a:t>
            </a:fld>
            <a:endParaRPr lang="en-US"/>
          </a:p>
        </p:txBody>
      </p:sp>
    </p:spTree>
    <p:extLst>
      <p:ext uri="{BB962C8B-B14F-4D97-AF65-F5344CB8AC3E}">
        <p14:creationId xmlns:p14="http://schemas.microsoft.com/office/powerpoint/2010/main" val="2462932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De Finetti Logic theory is a collection of logical constraints over the outcomes of multiple draws from a parallel Pólya urn.</a:t>
            </a:r>
          </a:p>
          <a:p>
            <a:endParaRPr lang="en-US" dirty="0"/>
          </a:p>
          <a:p>
            <a:r>
              <a:rPr lang="en-US" dirty="0"/>
              <a:t>There are only two restrictions: (1) all the constraints must be satisfiable, and (2) no two constraints may refer to the same extraction round.</a:t>
            </a:r>
          </a:p>
          <a:p>
            <a:r>
              <a:rPr lang="en-US" dirty="0"/>
              <a:t>In this example, for simplicity, we identify each extraction round with a day of the week.</a:t>
            </a:r>
          </a:p>
          <a:p>
            <a:r>
              <a:rPr lang="en-US" dirty="0"/>
              <a:t>We impose the following constraints:</a:t>
            </a:r>
          </a:p>
          <a:p>
            <a:endParaRPr lang="en-US" dirty="0"/>
          </a:p>
          <a:p>
            <a:r>
              <a:rPr lang="en-US" dirty="0"/>
              <a:t>On Monday, exactly one pilot was vigilant.</a:t>
            </a:r>
          </a:p>
          <a:p>
            <a:r>
              <a:rPr lang="en-US" dirty="0"/>
              <a:t>The same was true on Tuesday.</a:t>
            </a:r>
          </a:p>
          <a:p>
            <a:r>
              <a:rPr lang="en-US" dirty="0"/>
              <a:t>The same was true on Wednesday.</a:t>
            </a:r>
          </a:p>
          <a:p>
            <a:r>
              <a:rPr lang="en-US" dirty="0"/>
              <a:t>On Thursday, if Bob was vigilant, then Ada was vigilant as well.</a:t>
            </a:r>
          </a:p>
          <a:p>
            <a:endParaRPr lang="en-US" dirty="0"/>
          </a:p>
          <a:p>
            <a:r>
              <a:rPr lang="en-US" dirty="0"/>
              <a:t>So the theory specifies partial logical information about several independent extraction rounds from the parallel Pólya urn.</a:t>
            </a:r>
          </a:p>
          <a:p>
            <a:endParaRPr lang="en-US" dirty="0"/>
          </a:p>
          <a:p>
            <a:r>
              <a:rPr lang="en-US" dirty="0"/>
              <a:t>Note that these constraints do not need to be logically consistent with each other.</a:t>
            </a:r>
          </a:p>
          <a:p>
            <a:r>
              <a:rPr lang="en-US" dirty="0"/>
              <a:t>For example, we can state that Ada is vigilant on Monday, and sleepy on Tuesday, without creating a contradiction.</a:t>
            </a:r>
          </a:p>
        </p:txBody>
      </p:sp>
      <p:sp>
        <p:nvSpPr>
          <p:cNvPr id="4" name="Slide Number Placeholder 3"/>
          <p:cNvSpPr>
            <a:spLocks noGrp="1"/>
          </p:cNvSpPr>
          <p:nvPr>
            <p:ph type="sldNum" sz="quarter" idx="5"/>
          </p:nvPr>
        </p:nvSpPr>
        <p:spPr/>
        <p:txBody>
          <a:bodyPr/>
          <a:lstStyle/>
          <a:p>
            <a:fld id="{C429F513-B621-9342-846E-A31CBCAEA00C}" type="slidenum">
              <a:rPr lang="en-US" smtClean="0"/>
              <a:t>7</a:t>
            </a:fld>
            <a:endParaRPr lang="en-US"/>
          </a:p>
        </p:txBody>
      </p:sp>
    </p:spTree>
    <p:extLst>
      <p:ext uri="{BB962C8B-B14F-4D97-AF65-F5344CB8AC3E}">
        <p14:creationId xmlns:p14="http://schemas.microsoft.com/office/powerpoint/2010/main" val="2483329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research question is: Assuming that the information encoded by the De Finetti Logic constraints is correct, how should we revise our expectations about the future behavior of Ada and Bob?</a:t>
            </a:r>
          </a:p>
        </p:txBody>
      </p:sp>
      <p:sp>
        <p:nvSpPr>
          <p:cNvPr id="4" name="Slide Number Placeholder 3"/>
          <p:cNvSpPr>
            <a:spLocks noGrp="1"/>
          </p:cNvSpPr>
          <p:nvPr>
            <p:ph type="sldNum" sz="quarter" idx="5"/>
          </p:nvPr>
        </p:nvSpPr>
        <p:spPr/>
        <p:txBody>
          <a:bodyPr/>
          <a:lstStyle/>
          <a:p>
            <a:fld id="{C429F513-B621-9342-846E-A31CBCAEA00C}" type="slidenum">
              <a:rPr lang="en-US" smtClean="0"/>
              <a:t>8</a:t>
            </a:fld>
            <a:endParaRPr lang="en-US"/>
          </a:p>
        </p:txBody>
      </p:sp>
    </p:spTree>
    <p:extLst>
      <p:ext uri="{BB962C8B-B14F-4D97-AF65-F5344CB8AC3E}">
        <p14:creationId xmlns:p14="http://schemas.microsoft.com/office/powerpoint/2010/main" val="1279539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approach is to compute the posterior distribution of the urns, conditioned on the De Finetti Logic constraints.</a:t>
            </a:r>
          </a:p>
          <a:p>
            <a:r>
              <a:rPr lang="en-US" dirty="0"/>
              <a:t>If we do this, then the posterior turns out to be a mixture of parallel Pólya urns.</a:t>
            </a:r>
          </a:p>
          <a:p>
            <a:endParaRPr lang="en-US" dirty="0"/>
          </a:p>
          <a:p>
            <a:r>
              <a:rPr lang="en-US" dirty="0"/>
              <a:t>To see why, consider any sequence of draws that satisfies all the constraints. We can construct such a sequence by choosing, for each day, one outcome that satisfies the corresponding constraint.</a:t>
            </a:r>
          </a:p>
          <a:p>
            <a:r>
              <a:rPr lang="en-US" dirty="0"/>
              <a:t>We call such a sequence of outcomes a POSSIBLE WORLD.</a:t>
            </a:r>
          </a:p>
          <a:p>
            <a:endParaRPr lang="en-US" dirty="0"/>
          </a:p>
          <a:p>
            <a:r>
              <a:rPr lang="en-US" dirty="0"/>
              <a:t>For example, one possible world satisfying the constraints is the following: on Monday and Wednesday, Ada was vigilant and Bob was distracted; on Tuesday, Bob was vigilant and Ada was distracted; and on Thursday, both Ada and Bob were distracted.</a:t>
            </a:r>
          </a:p>
          <a:p>
            <a:endParaRPr lang="en-US" dirty="0"/>
          </a:p>
          <a:p>
            <a:r>
              <a:rPr lang="en-US" dirty="0"/>
              <a:t>Of course, there may be many possible worlds. In this example, there are 16.</a:t>
            </a:r>
          </a:p>
          <a:p>
            <a:r>
              <a:rPr lang="en-US" dirty="0"/>
              <a:t>For each possible world, we can compute its likelihood under the prior distribution of the initial parallel Pólya urn model, as well as the resulting urn configuration after observing that world, for instance on Friday.</a:t>
            </a:r>
          </a:p>
          <a:p>
            <a:endParaRPr lang="en-US" dirty="0"/>
          </a:p>
          <a:p>
            <a:r>
              <a:rPr lang="en-US" dirty="0"/>
              <a:t>Therefore, the posterior distribution can be written as a mixture of parallel Pólya urns, with one mixture component for each possible world.</a:t>
            </a:r>
          </a:p>
          <a:p>
            <a:endParaRPr lang="en-US" dirty="0"/>
          </a:p>
          <a:p>
            <a:r>
              <a:rPr lang="en-US" dirty="0"/>
              <a:t>This is great. However, it is still not clear what information is actually encoded in this posterior distribution?</a:t>
            </a:r>
          </a:p>
        </p:txBody>
      </p:sp>
      <p:sp>
        <p:nvSpPr>
          <p:cNvPr id="4" name="Slide Number Placeholder 3"/>
          <p:cNvSpPr>
            <a:spLocks noGrp="1"/>
          </p:cNvSpPr>
          <p:nvPr>
            <p:ph type="sldNum" sz="quarter" idx="5"/>
          </p:nvPr>
        </p:nvSpPr>
        <p:spPr/>
        <p:txBody>
          <a:bodyPr/>
          <a:lstStyle/>
          <a:p>
            <a:fld id="{C429F513-B621-9342-846E-A31CBCAEA00C}" type="slidenum">
              <a:rPr lang="en-US" smtClean="0"/>
              <a:t>9</a:t>
            </a:fld>
            <a:endParaRPr lang="en-US"/>
          </a:p>
        </p:txBody>
      </p:sp>
    </p:spTree>
    <p:extLst>
      <p:ext uri="{BB962C8B-B14F-4D97-AF65-F5344CB8AC3E}">
        <p14:creationId xmlns:p14="http://schemas.microsoft.com/office/powerpoint/2010/main" val="2263973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6/3/26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6/3/26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6/3/26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6/3/26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6/3/26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6/3/26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6/3/26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6/3/26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6/3/26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4.mp4"/><Relationship Id="rId1" Type="http://schemas.microsoft.com/office/2007/relationships/media" Target="../media/media14.mp4"/><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5.mp4"/><Relationship Id="rId1" Type="http://schemas.microsoft.com/office/2007/relationships/media" Target="../media/media15.mp4"/><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6.mp4"/><Relationship Id="rId1" Type="http://schemas.microsoft.com/office/2007/relationships/media" Target="../media/media16.mp4"/><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7.mp4"/><Relationship Id="rId1" Type="http://schemas.microsoft.com/office/2007/relationships/media" Target="../media/media17.mp4"/><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8.mp4"/><Relationship Id="rId1" Type="http://schemas.microsoft.com/office/2007/relationships/media" Target="../media/media18.mp4"/><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9.mp4"/><Relationship Id="rId1" Type="http://schemas.microsoft.com/office/2007/relationships/media" Target="../media/media19.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0.mp4"/><Relationship Id="rId1" Type="http://schemas.microsoft.com/office/2007/relationships/media" Target="../media/media20.mp4"/><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34431e04502d6d93a79f7514e21e975a6a88c18e13b2f6243d600de1b8a4cd8.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9de294fe1ea11ae1531bf74286795419ef607c8c956f53de15f4189803d6977.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f6e3da1da0acf050afd1dbe41eba5d090c28293271f00583929303d2bc15b5b.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77755d2adcc49554ec8f19ddbc9f1e1e836861d17ea7e827225032354b86fa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bbfb50be3b1db2ff4342d780155a39879a08abf19228e49d4b8da0edb18e16b.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3840945f48a0928b07990a10079db36d4ab21f66620e1832c65508d216ad3f9.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c121d88fed36d32bc7f1d60fd35b188f4e22bacbc8901380344aab013c76037.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cd3b289857d37105f19117470fd708756c00d0b3a7a56908f7fe970acf49e35.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57489e7def432c78895da0a88cf89b66698a6a1e677d9e4fb76f8924a5594e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95fcf0c3154c27baef004952d267c8724dac45d3735764be5e19b4ce593f5d58.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2376855d390faf0bf990b20d87d52067eeb803a6297a371caa682f8702c870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b99ea8452769e7a4fab3ddf647546ba8876ded4dd12aedf339a29b79cca005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160f91ba27c331646628d32b8a6c15c9f51d11574015f8254f4ad1646bfbaf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8b88f942b7c4fa38f7d13e0805a342678491f7878a621316591bd2d96228d2c8.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659853b4530277f987da05510cead03c8b429cc505f8cd569d5aa744ca0418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0d0b2f6bcbdc25176b5507c9977c3689f97430bcc3b5684349ec017a3c6d66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74a485a9e9406dc2f6a02a4ea1a5c398f509e1ca18338480c3d252734083da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2e27d382d788d371c5d5f4ca766505073993569cf26c5960e7261c58aed202f.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74b5ff2fbe59f5a5591777b0dbeb68b0c3f73e032f3982c4c5afea6323b02e07.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104566d8cb20176dd7d010056d103a7864505624844159912b6f1002133cce5.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iming>
    <p:tnLst>
      <p:par>
        <p:cTn id="1" dur="indefinite" restart="never" nodeType="tmRoot">
          <p:childTnLst>
            <p:video>
              <p:cMediaNode vol="80000">
                <p:cTn id="2" fill="hold" display="0">
                  <p:stCondLst>
                    <p:cond delay="0"/>
                  </p:stCondLst>
                </p:cTn>
                <p:tgtEl>
                  <p:spTgt spid="2"/>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TotalTime>
  <Words>2492</Words>
  <Application>Microsoft Macintosh PowerPoint</Application>
  <PresentationFormat>Widescreen</PresentationFormat>
  <Paragraphs>175</Paragraphs>
  <Slides>20</Slides>
  <Notes>17</Notes>
  <HiddenSlides>0</HiddenSlides>
  <MMClips>20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Aptos</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Meneghetti, Niccolo</cp:lastModifiedBy>
  <cp:revision>10</cp:revision>
  <dcterms:created xsi:type="dcterms:W3CDTF">2013-01-27T09:14:16Z</dcterms:created>
  <dcterms:modified xsi:type="dcterms:W3CDTF">2026-06-02T22:32:11Z</dcterms:modified>
  <cp:category/>
</cp:coreProperties>
</file>